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66" r:id="rId2"/>
    <p:sldId id="367" r:id="rId3"/>
    <p:sldId id="370" r:id="rId4"/>
    <p:sldId id="369" r:id="rId5"/>
    <p:sldId id="368" r:id="rId6"/>
    <p:sldId id="371" r:id="rId7"/>
    <p:sldId id="372" r:id="rId8"/>
    <p:sldId id="373" r:id="rId9"/>
    <p:sldId id="374" r:id="rId10"/>
    <p:sldId id="375" r:id="rId11"/>
    <p:sldId id="376" r:id="rId12"/>
    <p:sldId id="378" r:id="rId13"/>
    <p:sldId id="380" r:id="rId14"/>
    <p:sldId id="379" r:id="rId15"/>
    <p:sldId id="377" r:id="rId16"/>
  </p:sldIdLst>
  <p:sldSz cx="9144000" cy="5143500" type="screen16x9"/>
  <p:notesSz cx="7010400" cy="9296400"/>
  <p:custDataLst>
    <p:tags r:id="rId1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A5002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27" autoAdjust="0"/>
    <p:restoredTop sz="94660"/>
  </p:normalViewPr>
  <p:slideViewPr>
    <p:cSldViewPr showGuides="1">
      <p:cViewPr varScale="1">
        <p:scale>
          <a:sx n="173" d="100"/>
          <a:sy n="173" d="100"/>
        </p:scale>
        <p:origin x="216" y="150"/>
      </p:cViewPr>
      <p:guideLst>
        <p:guide orient="horz" pos="144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768" y="-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FEF6237-9117-AF4B-B645-FFB3710E5BEC}" type="datetimeFigureOut">
              <a:rPr lang="en-US"/>
              <a:pPr/>
              <a:t>11/5/2019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7B3D841-69A1-E143-AA73-0AE2CE7CD1C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43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3C067F-1AED-4045-9DD5-3036280D8BF9}" type="datetimeFigureOut">
              <a:rPr lang="en-US"/>
              <a:pPr/>
              <a:t>11/5/2019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1AF7D9D-C6D2-A044-B2D8-FEADD89B31A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05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4229100"/>
          </a:xfrm>
          <a:prstGeom prst="rect">
            <a:avLst/>
          </a:prstGeom>
          <a:solidFill>
            <a:srgbClr val="99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5715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A18373-EA40-054B-9B6F-A77D89D636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401515"/>
            <a:ext cx="2971800" cy="54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89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C8584EC-14CC-5C48-85C1-B7DE01EA5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7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6ED6EE-0C6F-0047-A59D-C7B89BB35C51}" type="datetimeFigureOut">
              <a:rPr lang="en-US"/>
              <a:pPr/>
              <a:t>11/5/2019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7150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A6E024-3A25-7147-BA9B-93F31665811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12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7150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F231BD4E-0229-9B44-9614-7F12BB4C22C0}" type="datetimeFigureOut">
              <a:rPr lang="en-US"/>
              <a:pPr/>
              <a:t>11/5/2019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7150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5B47AB88-B3DD-1941-A162-F0C906B725B1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00550"/>
            <a:ext cx="9144000" cy="74295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5C3734-1680-2849-B610-DD662F137E9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52950"/>
            <a:ext cx="2273300" cy="4177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9" r:id="rId2"/>
    <p:sldLayoutId id="2147484074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b="1" i="0" kern="1200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dacri@iu.edu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conductor.org/packages/devel/bioc/vignettes/edgeR/inst/doc/edgeRUsersGuide.pdf" TargetMode="External"/><Relationship Id="rId7" Type="http://schemas.openxmlformats.org/officeDocument/2006/relationships/hyperlink" Target="https://swirlstats.com/" TargetMode="External"/><Relationship Id="rId2" Type="http://schemas.openxmlformats.org/officeDocument/2006/relationships/hyperlink" Target="https://bioconductor.org/packages/release/bioc/vignettes/DESeq/inst/doc/DESeq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visNetwork/vignettes/Introduction-to-visNetwork.html" TargetMode="External"/><Relationship Id="rId5" Type="http://schemas.openxmlformats.org/officeDocument/2006/relationships/hyperlink" Target="https://cran.r-project.org/web/packages/magick/vignettes/intro.html" TargetMode="External"/><Relationship Id="rId4" Type="http://schemas.openxmlformats.org/officeDocument/2006/relationships/hyperlink" Target="https://satijalab.org/seurat/v3.1/pbmc3k_tutorial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satijalab.org/seurat/v3.1/pbmc3k_tutorial.htm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7631"/>
            <a:ext cx="7772400" cy="1102519"/>
          </a:xfrm>
          <a:effectLst/>
        </p:spPr>
        <p:txBody>
          <a:bodyPr>
            <a:noAutofit/>
          </a:bodyPr>
          <a:lstStyle/>
          <a:p>
            <a:r>
              <a:rPr lang="en-US" sz="6000" dirty="0" err="1" smtClean="0"/>
              <a:t>sta</a:t>
            </a:r>
            <a:r>
              <a:rPr lang="en-US" sz="6000" dirty="0" smtClean="0"/>
              <a:t>     k</a:t>
            </a:r>
            <a:r>
              <a:rPr lang="en-US" sz="5400" dirty="0" smtClean="0"/>
              <a:t>: </a:t>
            </a:r>
            <a:r>
              <a:rPr lang="en-US" sz="4000" dirty="0" smtClean="0"/>
              <a:t>Quick Start</a:t>
            </a:r>
            <a:endParaRPr lang="en-US" sz="54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81000" y="1276350"/>
            <a:ext cx="8382000" cy="2743200"/>
          </a:xfrm>
        </p:spPr>
        <p:txBody>
          <a:bodyPr/>
          <a:lstStyle/>
          <a:p>
            <a:pPr algn="l"/>
            <a:r>
              <a:rPr lang="en-US" i="1" u="sng" dirty="0" smtClean="0"/>
              <a:t>Learning Goals</a:t>
            </a:r>
            <a:endParaRPr lang="en-US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/>
              <a:t>Describe data shapes and manipulations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Understanding how to work with a script in </a:t>
            </a:r>
            <a:r>
              <a:rPr lang="en-US" dirty="0" err="1"/>
              <a:t>Rstudio</a:t>
            </a:r>
            <a:endParaRPr lang="en-US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/>
              <a:t>Basic working w/ </a:t>
            </a:r>
            <a:r>
              <a:rPr lang="en-US" dirty="0" err="1" smtClean="0"/>
              <a:t>tidyverse</a:t>
            </a:r>
            <a:endParaRPr lang="en-US" dirty="0" smtClean="0"/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/>
              <a:t>Use an example vignette to investigate new pipelines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/>
              <a:t>(</a:t>
            </a:r>
            <a:r>
              <a:rPr lang="en-US" b="1" dirty="0" smtClean="0"/>
              <a:t>BONUS</a:t>
            </a:r>
            <a:r>
              <a:rPr lang="en-US" dirty="0" smtClean="0"/>
              <a:t>) Download R, </a:t>
            </a:r>
            <a:r>
              <a:rPr lang="en-US" dirty="0" err="1" smtClean="0"/>
              <a:t>RStudio</a:t>
            </a:r>
            <a:r>
              <a:rPr lang="en-US" dirty="0" smtClean="0"/>
              <a:t>, create a GitHub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56579"/>
            <a:ext cx="934641" cy="9346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07287" y="63978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alpha val="26000"/>
                  </a:schemeClr>
                </a:solidFill>
              </a:rPr>
              <a:t>Acri-20191105</a:t>
            </a:r>
            <a:endParaRPr lang="en-US" sz="1400" dirty="0">
              <a:solidFill>
                <a:schemeClr val="bg1">
                  <a:alpha val="26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956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180321"/>
            <a:ext cx="8534400" cy="857250"/>
          </a:xfrm>
        </p:spPr>
        <p:txBody>
          <a:bodyPr/>
          <a:lstStyle/>
          <a:p>
            <a:r>
              <a:rPr lang="en-US" dirty="0" smtClean="0"/>
              <a:t>Moving To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67600" y="351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alpha val="26000"/>
                  </a:schemeClr>
                </a:solidFill>
              </a:rPr>
              <a:t>Learning Goal 3</a:t>
            </a:r>
            <a:endParaRPr lang="en-US" sz="1400" b="1" dirty="0">
              <a:solidFill>
                <a:schemeClr val="tx1">
                  <a:alpha val="26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6400" y="1144669"/>
            <a:ext cx="56578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we will run through the </a:t>
            </a:r>
            <a:r>
              <a:rPr lang="en-US" dirty="0" err="1" smtClean="0"/>
              <a:t>StatsAndPlots.R</a:t>
            </a:r>
            <a:r>
              <a:rPr lang="en-US" dirty="0" smtClean="0"/>
              <a:t> script.</a:t>
            </a:r>
          </a:p>
          <a:p>
            <a:endParaRPr lang="en-US" dirty="0" smtClean="0"/>
          </a:p>
          <a:p>
            <a:r>
              <a:rPr lang="en-US" i="1" dirty="0" smtClean="0"/>
              <a:t>If you are following online and need assistance please feel free to email me </a:t>
            </a:r>
            <a:r>
              <a:rPr lang="en-US" i="1" dirty="0" smtClean="0">
                <a:hlinkClick r:id="rId2"/>
              </a:rPr>
              <a:t>dacri@iu.edu</a:t>
            </a:r>
            <a:r>
              <a:rPr lang="en-US" i="1" dirty="0" smtClean="0"/>
              <a:t> with the subject line [question about </a:t>
            </a:r>
            <a:r>
              <a:rPr lang="en-US" i="1" dirty="0" err="1" smtClean="0"/>
              <a:t>git_staRk</a:t>
            </a:r>
            <a:r>
              <a:rPr lang="en-US" i="1" dirty="0" smtClean="0"/>
              <a:t>] I will do my best to answer.</a:t>
            </a:r>
          </a:p>
          <a:p>
            <a:endParaRPr lang="en-US" i="1" dirty="0"/>
          </a:p>
          <a:p>
            <a:r>
              <a:rPr lang="en-US" dirty="0" smtClean="0"/>
              <a:t>Please note that comments (# this is a comment) should help you get through.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9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180321"/>
            <a:ext cx="8534400" cy="857250"/>
          </a:xfrm>
        </p:spPr>
        <p:txBody>
          <a:bodyPr/>
          <a:lstStyle/>
          <a:p>
            <a:r>
              <a:rPr lang="en-US" i="1" dirty="0" smtClean="0"/>
              <a:t>YOUR RESEARCH: </a:t>
            </a:r>
            <a:r>
              <a:rPr lang="en-US" dirty="0" smtClean="0"/>
              <a:t>Working w/ Vignettes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467600" y="351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alpha val="26000"/>
                  </a:schemeClr>
                </a:solidFill>
              </a:rPr>
              <a:t>Learning Goal 4</a:t>
            </a:r>
            <a:endParaRPr lang="en-US" sz="1400" b="1" dirty="0">
              <a:solidFill>
                <a:schemeClr val="tx1">
                  <a:alpha val="26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1208169"/>
            <a:ext cx="4800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Differential Expression of RNA data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hlinkClick r:id="rId2"/>
              </a:rPr>
              <a:t>DEseq</a:t>
            </a:r>
            <a:r>
              <a:rPr lang="en-US" dirty="0" smtClean="0"/>
              <a:t>  </a:t>
            </a:r>
            <a:r>
              <a:rPr lang="en-US" dirty="0" smtClean="0">
                <a:hlinkClick r:id="rId3"/>
              </a:rPr>
              <a:t>edgeR</a:t>
            </a:r>
            <a:endParaRPr lang="en-US" dirty="0"/>
          </a:p>
          <a:p>
            <a:r>
              <a:rPr lang="en-US" dirty="0" smtClean="0"/>
              <a:t>Single cell RNA </a:t>
            </a:r>
            <a:r>
              <a:rPr lang="en-US" dirty="0" err="1" smtClean="0"/>
              <a:t>seq</a:t>
            </a:r>
            <a:r>
              <a:rPr lang="en-US" dirty="0" smtClean="0"/>
              <a:t> analysis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hlinkClick r:id="rId4"/>
              </a:rPr>
              <a:t>Seurat</a:t>
            </a:r>
            <a:endParaRPr lang="en-US" dirty="0"/>
          </a:p>
          <a:p>
            <a:r>
              <a:rPr lang="en-US" dirty="0" smtClean="0"/>
              <a:t>Image Analysis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hlinkClick r:id="rId5"/>
              </a:rPr>
              <a:t>magick</a:t>
            </a:r>
            <a:endParaRPr lang="en-US" dirty="0" smtClean="0"/>
          </a:p>
          <a:p>
            <a:r>
              <a:rPr lang="en-US" dirty="0" smtClean="0"/>
              <a:t>Network Analyses</a:t>
            </a:r>
          </a:p>
          <a:p>
            <a:r>
              <a:rPr lang="en-US" dirty="0" smtClean="0"/>
              <a:t>    </a:t>
            </a:r>
            <a:r>
              <a:rPr lang="en-US" dirty="0" smtClean="0">
                <a:hlinkClick r:id="rId6"/>
              </a:rPr>
              <a:t>visNetwork</a:t>
            </a:r>
            <a:endParaRPr lang="en-US" dirty="0"/>
          </a:p>
          <a:p>
            <a:r>
              <a:rPr lang="en-US" dirty="0" smtClean="0"/>
              <a:t>Learn Statistics in R</a:t>
            </a:r>
            <a:endParaRPr lang="en-US" dirty="0"/>
          </a:p>
          <a:p>
            <a:r>
              <a:rPr lang="en-US" dirty="0" smtClean="0"/>
              <a:t>    </a:t>
            </a:r>
            <a:r>
              <a:rPr lang="en-US" dirty="0" smtClean="0">
                <a:hlinkClick r:id="rId7"/>
              </a:rPr>
              <a:t>swirl</a:t>
            </a:r>
            <a:r>
              <a:rPr lang="en-US" dirty="0" smtClean="0"/>
              <a:t> </a:t>
            </a:r>
            <a:r>
              <a:rPr lang="en-US" sz="1400" i="1" dirty="0" smtClean="0"/>
              <a:t>Learn R in R with Stats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48200" y="895350"/>
            <a:ext cx="365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Pros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Some </a:t>
            </a:r>
            <a:r>
              <a:rPr lang="en-US" dirty="0" smtClean="0"/>
              <a:t>vignettes are well annotated &amp; helpful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can access cutting edge analyses for your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Novelty, increase impact, free to do ANY analysis you’d like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48200" y="2876550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Cons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assume advance coding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Installing custom packages takes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86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180321"/>
            <a:ext cx="8534400" cy="857250"/>
          </a:xfrm>
        </p:spPr>
        <p:txBody>
          <a:bodyPr/>
          <a:lstStyle/>
          <a:p>
            <a:r>
              <a:rPr lang="en-US" i="1" dirty="0" smtClean="0"/>
              <a:t>Seurat: an example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467600" y="351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alpha val="26000"/>
                  </a:schemeClr>
                </a:solidFill>
              </a:rPr>
              <a:t>Learning Goal 4</a:t>
            </a:r>
            <a:endParaRPr lang="en-US" sz="1400" b="1" dirty="0">
              <a:solidFill>
                <a:schemeClr val="tx1">
                  <a:alpha val="26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672" y="89535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Vignette for your Study: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58" y="1352550"/>
            <a:ext cx="2757658" cy="3028016"/>
          </a:xfrm>
          <a:prstGeom prst="rect">
            <a:avLst/>
          </a:prstGeom>
        </p:spPr>
      </p:pic>
      <p:pic>
        <p:nvPicPr>
          <p:cNvPr id="7" name="444D3A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5200" y="906780"/>
            <a:ext cx="5299075" cy="32790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5000" y="4552950"/>
            <a:ext cx="381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6"/>
              </a:rPr>
              <a:t>https://</a:t>
            </a:r>
            <a:r>
              <a:rPr lang="en-US" sz="1100" dirty="0" smtClean="0">
                <a:hlinkClick r:id="rId6"/>
              </a:rPr>
              <a:t>satijalab.org/seurat/v3.1/pbmc3k_tutorial.html</a:t>
            </a:r>
            <a:endParaRPr lang="en-US" sz="1100" dirty="0" smtClean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0184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3693"/>
            <a:ext cx="8229600" cy="857250"/>
          </a:xfrm>
        </p:spPr>
        <p:txBody>
          <a:bodyPr/>
          <a:lstStyle/>
          <a:p>
            <a:r>
              <a:rPr lang="en-US" dirty="0" smtClean="0"/>
              <a:t>Seurat: an 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67600" y="351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alpha val="26000"/>
                  </a:schemeClr>
                </a:solidFill>
              </a:rPr>
              <a:t>Learning Goal 4</a:t>
            </a:r>
            <a:endParaRPr lang="en-US" sz="1400" b="1" dirty="0">
              <a:solidFill>
                <a:schemeClr val="tx1">
                  <a:alpha val="26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725757"/>
            <a:ext cx="5854876" cy="1147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3000" y="173180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…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822"/>
          <a:stretch/>
        </p:blipFill>
        <p:spPr>
          <a:xfrm>
            <a:off x="5105400" y="2121791"/>
            <a:ext cx="3681413" cy="21674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98520" y="206916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0900" y="255489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31820" y="340995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example output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343400" y="3409950"/>
            <a:ext cx="762000" cy="1524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419600" y="2438498"/>
            <a:ext cx="685800" cy="30106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191000" y="2208552"/>
            <a:ext cx="914400" cy="2462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680" y="1980897"/>
            <a:ext cx="3246120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Tips: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Don’t let a busy vignette scare you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It’s just a more complicated version of what we did today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Practice, practice, practice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334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Look for a </a:t>
            </a:r>
            <a:r>
              <a:rPr lang="en-US" dirty="0" err="1" smtClean="0"/>
              <a:t>github</a:t>
            </a:r>
            <a:r>
              <a:rPr lang="en-US" dirty="0" smtClean="0"/>
              <a:t> page or website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 “Install” tab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Look for a vignette that is closest to your intended use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Follow the demo with </a:t>
            </a:r>
            <a:r>
              <a:rPr lang="en-US" i="1" dirty="0" smtClean="0"/>
              <a:t>their </a:t>
            </a:r>
            <a:r>
              <a:rPr lang="en-US" dirty="0" smtClean="0"/>
              <a:t>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Try again with </a:t>
            </a:r>
            <a:r>
              <a:rPr lang="en-US" i="1" dirty="0" smtClean="0"/>
              <a:t>your </a:t>
            </a:r>
            <a:r>
              <a:rPr lang="en-US" dirty="0" smtClean="0"/>
              <a:t>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/>
              <a:t>ASK Q’s: </a:t>
            </a:r>
            <a:r>
              <a:rPr lang="en-US" dirty="0" smtClean="0"/>
              <a:t>people make these packages so you will use them, it’s in their interest to answer your questions!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to do when you find a new package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67600" y="351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alpha val="26000"/>
                  </a:schemeClr>
                </a:solidFill>
              </a:rPr>
              <a:t>Learning Goal 4</a:t>
            </a:r>
            <a:endParaRPr lang="en-US" sz="1400" b="1" dirty="0">
              <a:solidFill>
                <a:schemeClr val="tx1">
                  <a:alpha val="26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06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180321"/>
            <a:ext cx="8534400" cy="857250"/>
          </a:xfrm>
        </p:spPr>
        <p:txBody>
          <a:bodyPr/>
          <a:lstStyle/>
          <a:p>
            <a:r>
              <a:rPr lang="en-US" dirty="0" smtClean="0"/>
              <a:t>Downloading R &amp;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67600" y="351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alpha val="26000"/>
                  </a:schemeClr>
                </a:solidFill>
              </a:rPr>
              <a:t>Learning Goal 5</a:t>
            </a:r>
            <a:endParaRPr lang="en-US" sz="1400" b="1" dirty="0">
              <a:solidFill>
                <a:schemeClr val="tx1">
                  <a:alpha val="26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103757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https://cran.r-project.org/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563" t="5183" r="8125"/>
          <a:stretch/>
        </p:blipFill>
        <p:spPr>
          <a:xfrm>
            <a:off x="228600" y="1406903"/>
            <a:ext cx="3733800" cy="14450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56" r="82282" b="55000"/>
          <a:stretch/>
        </p:blipFill>
        <p:spPr>
          <a:xfrm>
            <a:off x="157220" y="1037571"/>
            <a:ext cx="523761" cy="3626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5320" y="2858634"/>
            <a:ext cx="3733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CRAN is a “store” where you need to download R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 smtClean="0"/>
              <a:t>CRAN is also where you “buy” packages from using </a:t>
            </a:r>
            <a:r>
              <a:rPr lang="en-US" sz="1400" dirty="0" err="1" smtClean="0"/>
              <a:t>install.packages</a:t>
            </a:r>
            <a:r>
              <a:rPr lang="en-US" sz="1400" dirty="0" smtClean="0"/>
              <a:t>(“”)</a:t>
            </a:r>
          </a:p>
          <a:p>
            <a:r>
              <a:rPr lang="en-US" sz="1400" dirty="0" smtClean="0">
                <a:solidFill>
                  <a:srgbClr val="00B050"/>
                </a:solidFill>
              </a:rPr>
              <a:t>                  alternatives:</a:t>
            </a:r>
            <a:r>
              <a:rPr lang="en-US" sz="1400" dirty="0" smtClean="0"/>
              <a:t> </a:t>
            </a:r>
            <a:r>
              <a:rPr lang="en-US" sz="1400" dirty="0" err="1" smtClean="0"/>
              <a:t>bioconductor</a:t>
            </a:r>
            <a:r>
              <a:rPr lang="en-US" sz="1400" dirty="0" smtClean="0"/>
              <a:t>, </a:t>
            </a:r>
            <a:r>
              <a:rPr lang="en-US" sz="1400" dirty="0" err="1" smtClean="0"/>
              <a:t>github</a:t>
            </a:r>
            <a:r>
              <a:rPr lang="en-US" sz="1400" dirty="0" smtClean="0"/>
              <a:t> </a:t>
            </a:r>
            <a:endParaRPr lang="en-US" sz="1400" dirty="0"/>
          </a:p>
          <a:p>
            <a:pPr algn="ctr"/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276350"/>
            <a:ext cx="3411786" cy="22755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34988" y="90701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://rstudio.com/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29200" y="3551858"/>
            <a:ext cx="381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Download </a:t>
            </a:r>
            <a:r>
              <a:rPr lang="en-US" sz="1400" dirty="0" err="1" smtClean="0"/>
              <a:t>RStudio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Resource tab: Webinars, Cheat Sheets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434988" y="3105150"/>
            <a:ext cx="127612" cy="4467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747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FE5AE-CCBD-E747-A6D9-6E83273F2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57250"/>
          </a:xfrm>
        </p:spPr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DD5E89-7640-C344-AAA1-6D8D7027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On your own laptop/tablet:</a:t>
            </a:r>
          </a:p>
          <a:p>
            <a:r>
              <a:rPr lang="en-US" dirty="0" smtClean="0"/>
              <a:t>Go to: github.com/</a:t>
            </a:r>
            <a:r>
              <a:rPr lang="en-US" dirty="0" err="1" smtClean="0"/>
              <a:t>domjacri</a:t>
            </a:r>
            <a:r>
              <a:rPr lang="en-US" dirty="0" smtClean="0"/>
              <a:t>/</a:t>
            </a:r>
            <a:r>
              <a:rPr lang="en-US" dirty="0" err="1" smtClean="0"/>
              <a:t>git_stark</a:t>
            </a:r>
            <a:endParaRPr lang="en-US" dirty="0" smtClean="0"/>
          </a:p>
          <a:p>
            <a:pPr lvl="1"/>
            <a:r>
              <a:rPr lang="en-US" sz="1800" dirty="0" smtClean="0"/>
              <a:t>Scroll down and click    </a:t>
            </a:r>
            <a:r>
              <a:rPr lang="en-US" sz="1800" dirty="0" smtClean="0"/>
              <a:t>                     . </a:t>
            </a:r>
            <a:r>
              <a:rPr lang="en-US" sz="1800" dirty="0" smtClean="0"/>
              <a:t>This may take a minute or two.</a:t>
            </a:r>
          </a:p>
          <a:p>
            <a:pPr marL="0" indent="0">
              <a:buNone/>
            </a:pPr>
            <a:r>
              <a:rPr lang="en-US" dirty="0" smtClean="0"/>
              <a:t>In the meantime:</a:t>
            </a:r>
          </a:p>
          <a:p>
            <a:r>
              <a:rPr lang="en-US" dirty="0" smtClean="0"/>
              <a:t>Please fill out the </a:t>
            </a:r>
            <a:r>
              <a:rPr lang="en-US" b="1" dirty="0" smtClean="0"/>
              <a:t>pre-assessment</a:t>
            </a:r>
            <a:endParaRPr lang="en-US" dirty="0"/>
          </a:p>
          <a:p>
            <a:r>
              <a:rPr lang="en-US" i="1" dirty="0" smtClean="0"/>
              <a:t>The 5 minute quick </a:t>
            </a:r>
            <a:r>
              <a:rPr lang="en-US" i="1" dirty="0" err="1" smtClean="0"/>
              <a:t>quick</a:t>
            </a:r>
            <a:r>
              <a:rPr lang="en-US" i="1" dirty="0" smtClean="0"/>
              <a:t> start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8600" y="35123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alpha val="26000"/>
                  </a:schemeClr>
                </a:solidFill>
              </a:rPr>
              <a:t>Introduction</a:t>
            </a:r>
            <a:endParaRPr lang="en-US" sz="1400" b="1" dirty="0">
              <a:solidFill>
                <a:schemeClr val="tx1">
                  <a:alpha val="26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599" y="2042940"/>
            <a:ext cx="1567577" cy="45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38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5 minute quick </a:t>
            </a:r>
            <a:r>
              <a:rPr lang="en-US" dirty="0" err="1" smtClean="0"/>
              <a:t>quick</a:t>
            </a:r>
            <a:r>
              <a:rPr lang="en-US" dirty="0" smtClean="0"/>
              <a:t> start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24200" y="1200149"/>
            <a:ext cx="594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Description:</a:t>
            </a:r>
          </a:p>
          <a:p>
            <a:r>
              <a:rPr lang="en-US" dirty="0" smtClean="0"/>
              <a:t>“naming a variable”</a:t>
            </a:r>
          </a:p>
          <a:p>
            <a:r>
              <a:rPr lang="en-US" dirty="0" smtClean="0"/>
              <a:t>“naming a vector”</a:t>
            </a:r>
            <a:endParaRPr lang="en-US" dirty="0"/>
          </a:p>
          <a:p>
            <a:r>
              <a:rPr lang="en-US" dirty="0" smtClean="0"/>
              <a:t>“plot a scatter plot x versus y”</a:t>
            </a:r>
          </a:p>
          <a:p>
            <a:r>
              <a:rPr lang="en-US" dirty="0" smtClean="0"/>
              <a:t>“load in the function ‘ggplot2’”</a:t>
            </a:r>
          </a:p>
          <a:p>
            <a:r>
              <a:rPr lang="en-US" dirty="0" smtClean="0"/>
              <a:t>“open help/manual in </a:t>
            </a:r>
            <a:r>
              <a:rPr lang="en-US" dirty="0" err="1" smtClean="0"/>
              <a:t>RStudio</a:t>
            </a:r>
            <a:r>
              <a:rPr lang="en-US" dirty="0" smtClean="0"/>
              <a:t>"</a:t>
            </a:r>
          </a:p>
          <a:p>
            <a:r>
              <a:rPr lang="en-US" dirty="0" smtClean="0"/>
              <a:t>“open information in Web Browser”</a:t>
            </a:r>
          </a:p>
          <a:p>
            <a:r>
              <a:rPr lang="en-US" dirty="0" smtClean="0"/>
              <a:t>“run function with 2 arguments”</a:t>
            </a:r>
            <a:endParaRPr lang="en-US" dirty="0"/>
          </a:p>
          <a:p>
            <a:r>
              <a:rPr lang="en-US" dirty="0" smtClean="0"/>
              <a:t>“basic </a:t>
            </a:r>
            <a:r>
              <a:rPr lang="en-US" dirty="0" err="1" smtClean="0"/>
              <a:t>t.test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“basic one-way </a:t>
            </a:r>
            <a:r>
              <a:rPr lang="en-US" dirty="0" err="1" smtClean="0"/>
              <a:t>anova</a:t>
            </a:r>
            <a:r>
              <a:rPr lang="en-US" dirty="0" smtClean="0"/>
              <a:t> output measurement y, factor x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200150"/>
            <a:ext cx="3733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Basic tools:</a:t>
            </a:r>
          </a:p>
          <a:p>
            <a:r>
              <a:rPr lang="en-US" dirty="0" smtClean="0"/>
              <a:t>x = 1 </a:t>
            </a:r>
            <a:r>
              <a:rPr lang="en-US" i="1" dirty="0" smtClean="0"/>
              <a:t>or </a:t>
            </a:r>
            <a:r>
              <a:rPr lang="en-US" dirty="0" smtClean="0"/>
              <a:t>x &lt;- 1</a:t>
            </a:r>
          </a:p>
          <a:p>
            <a:r>
              <a:rPr lang="en-US" dirty="0" smtClean="0"/>
              <a:t>y = c(1,2,3,4)</a:t>
            </a:r>
          </a:p>
          <a:p>
            <a:r>
              <a:rPr lang="en-US" dirty="0" smtClean="0"/>
              <a:t>plot(x</a:t>
            </a:r>
            <a:r>
              <a:rPr lang="en-US" dirty="0"/>
              <a:t>, y</a:t>
            </a:r>
            <a:r>
              <a:rPr lang="en-US" dirty="0" smtClean="0"/>
              <a:t>)</a:t>
            </a:r>
          </a:p>
          <a:p>
            <a:r>
              <a:rPr lang="en-US" dirty="0" smtClean="0"/>
              <a:t>library(“ggplot2”)</a:t>
            </a:r>
          </a:p>
          <a:p>
            <a:r>
              <a:rPr lang="en-US" dirty="0" smtClean="0"/>
              <a:t>?ggplot2</a:t>
            </a:r>
          </a:p>
          <a:p>
            <a:r>
              <a:rPr lang="en-US" dirty="0" smtClean="0"/>
              <a:t>??ggplot2</a:t>
            </a:r>
          </a:p>
          <a:p>
            <a:r>
              <a:rPr lang="en-US" dirty="0"/>
              <a:t>function(arg1 =  , arg2= )</a:t>
            </a:r>
          </a:p>
          <a:p>
            <a:r>
              <a:rPr lang="en-US" dirty="0" err="1" smtClean="0"/>
              <a:t>t.test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aov</a:t>
            </a:r>
            <a:r>
              <a:rPr lang="en-US" dirty="0" smtClean="0"/>
              <a:t>(</a:t>
            </a:r>
            <a:r>
              <a:rPr lang="en-US" dirty="0" err="1" smtClean="0"/>
              <a:t>y~x</a:t>
            </a:r>
            <a:r>
              <a:rPr lang="en-US" dirty="0" smtClean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67600" y="351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alpha val="26000"/>
                  </a:schemeClr>
                </a:solidFill>
              </a:rPr>
              <a:t>Learning Goal 1</a:t>
            </a:r>
            <a:endParaRPr lang="en-US" sz="1400" b="1" dirty="0">
              <a:solidFill>
                <a:schemeClr val="tx1">
                  <a:alpha val="26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887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533400"/>
          </a:xfrm>
        </p:spPr>
        <p:txBody>
          <a:bodyPr/>
          <a:lstStyle/>
          <a:p>
            <a:r>
              <a:rPr lang="en-US" dirty="0" smtClean="0"/>
              <a:t>What does data look like?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5 minute quick </a:t>
            </a:r>
            <a:r>
              <a:rPr lang="en-US" dirty="0" err="1"/>
              <a:t>quick</a:t>
            </a:r>
            <a:r>
              <a:rPr lang="en-US" dirty="0"/>
              <a:t> start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57350"/>
            <a:ext cx="3448050" cy="24129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05400" y="1466850"/>
            <a:ext cx="365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Logical </a:t>
            </a:r>
            <a:r>
              <a:rPr lang="en-US" dirty="0" smtClean="0"/>
              <a:t>(T/F)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Numeric </a:t>
            </a:r>
            <a:r>
              <a:rPr lang="en-US" dirty="0" smtClean="0"/>
              <a:t>(1.1)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Integer </a:t>
            </a:r>
            <a:r>
              <a:rPr lang="en-US" dirty="0" smtClean="0"/>
              <a:t>(1)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Double</a:t>
            </a:r>
          </a:p>
          <a:p>
            <a:r>
              <a:rPr lang="en-US" dirty="0" smtClean="0"/>
              <a:t>Dimensions: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1D: i.e. (“a”, “b”, “c”, “d”, “e”, “f”)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2D: i.e. </a:t>
            </a:r>
            <a:r>
              <a:rPr lang="en-US" sz="1100" dirty="0" smtClean="0"/>
              <a:t>(5x2, scores of 5 students for 2 tests)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3D: i.e. (</a:t>
            </a:r>
            <a:r>
              <a:rPr lang="en-US" sz="1400" dirty="0" smtClean="0"/>
              <a:t>MUCH MORE COMPLEX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34200" y="1733550"/>
            <a:ext cx="2209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Character </a:t>
            </a:r>
            <a:r>
              <a:rPr lang="en-US" dirty="0" smtClean="0"/>
              <a:t>(“a”)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67600" y="351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alpha val="26000"/>
                  </a:schemeClr>
                </a:solidFill>
              </a:rPr>
              <a:t>Learning Goal 1</a:t>
            </a:r>
            <a:endParaRPr lang="en-US" sz="1400" b="1" dirty="0">
              <a:solidFill>
                <a:schemeClr val="tx1">
                  <a:alpha val="26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759083" y="2006084"/>
            <a:ext cx="5275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1D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759083" y="2762429"/>
            <a:ext cx="5275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2D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759082" y="3504916"/>
            <a:ext cx="5275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err="1"/>
              <a:t>n</a:t>
            </a:r>
            <a:r>
              <a:rPr lang="en-US" b="1" dirty="0" err="1" smtClean="0"/>
              <a:t>D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418255" y="1707148"/>
            <a:ext cx="92249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1 type only</a:t>
            </a:r>
            <a:endParaRPr 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74851" y="1714648"/>
            <a:ext cx="111134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Multiple types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80135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5 minute quick </a:t>
            </a:r>
            <a:r>
              <a:rPr lang="en-US" dirty="0" err="1" smtClean="0"/>
              <a:t>quick</a:t>
            </a:r>
            <a:r>
              <a:rPr lang="en-US" dirty="0" smtClean="0"/>
              <a:t> start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67600" y="351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alpha val="26000"/>
                  </a:schemeClr>
                </a:solidFill>
              </a:rPr>
              <a:t>Learning Goal 2</a:t>
            </a:r>
            <a:endParaRPr lang="en-US" sz="1400" b="1" dirty="0">
              <a:solidFill>
                <a:schemeClr val="tx1">
                  <a:alpha val="26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81100"/>
            <a:ext cx="4418796" cy="29908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29200" y="1962150"/>
            <a:ext cx="1819835" cy="1066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89539" y="1962150"/>
            <a:ext cx="1819835" cy="1066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Environment</a:t>
            </a:r>
            <a:br>
              <a:rPr lang="en-US" dirty="0" smtClean="0"/>
            </a:br>
            <a:r>
              <a:rPr lang="en-US" dirty="0" smtClean="0"/>
              <a:t>(+ et al.)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29200" y="3181350"/>
            <a:ext cx="1819835" cy="1066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Console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89539" y="3181350"/>
            <a:ext cx="1819835" cy="1066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Working Dir</a:t>
            </a:r>
            <a:br>
              <a:rPr lang="en-US" dirty="0" smtClean="0"/>
            </a:br>
            <a:r>
              <a:rPr lang="en-US" dirty="0" smtClean="0"/>
              <a:t>See plots, etc.</a:t>
            </a:r>
          </a:p>
          <a:p>
            <a:pPr algn="ctr"/>
            <a:r>
              <a:rPr lang="en-US" dirty="0" smtClean="0"/>
              <a:t>Package + Help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29200" y="1150719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</a:t>
            </a:r>
            <a:r>
              <a:rPr lang="en-US" dirty="0" smtClean="0"/>
              <a:t>: A coding language (the internet)</a:t>
            </a:r>
          </a:p>
          <a:p>
            <a:r>
              <a:rPr lang="en-US" b="1" dirty="0" err="1" smtClean="0"/>
              <a:t>RStudio</a:t>
            </a:r>
            <a:r>
              <a:rPr lang="en-US" dirty="0" smtClean="0"/>
              <a:t>: An IDE (google chrome)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23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5 minute quick </a:t>
            </a:r>
            <a:r>
              <a:rPr lang="en-US" dirty="0" err="1" smtClean="0"/>
              <a:t>quick</a:t>
            </a:r>
            <a:r>
              <a:rPr lang="en-US" dirty="0" smtClean="0"/>
              <a:t> start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67600" y="351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alpha val="26000"/>
                  </a:schemeClr>
                </a:solidFill>
              </a:rPr>
              <a:t>Learning Goal 2</a:t>
            </a:r>
            <a:endParaRPr lang="en-US" sz="1400" b="1" dirty="0">
              <a:solidFill>
                <a:schemeClr val="tx1">
                  <a:alpha val="26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81100"/>
            <a:ext cx="4418796" cy="29908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29200" y="1962150"/>
            <a:ext cx="1819835" cy="1066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Editor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89539" y="1962150"/>
            <a:ext cx="1819835" cy="1066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Environment</a:t>
            </a:r>
            <a:br>
              <a:rPr lang="en-US" dirty="0" smtClean="0"/>
            </a:br>
            <a:r>
              <a:rPr lang="en-US" dirty="0" smtClean="0"/>
              <a:t>(+ et al.)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29200" y="3181350"/>
            <a:ext cx="1819835" cy="1066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Console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89539" y="3181350"/>
            <a:ext cx="1819835" cy="1066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Working Dir</a:t>
            </a:r>
            <a:br>
              <a:rPr lang="en-US" dirty="0" smtClean="0"/>
            </a:br>
            <a:r>
              <a:rPr lang="en-US" dirty="0" smtClean="0"/>
              <a:t>See plots, etc.</a:t>
            </a:r>
          </a:p>
          <a:p>
            <a:pPr algn="ctr"/>
            <a:r>
              <a:rPr lang="en-US" dirty="0" smtClean="0"/>
              <a:t>Package + Help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29200" y="1150719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</a:t>
            </a:r>
            <a:r>
              <a:rPr lang="en-US" dirty="0" smtClean="0"/>
              <a:t>: A coding language (the internet)</a:t>
            </a:r>
          </a:p>
          <a:p>
            <a:r>
              <a:rPr lang="en-US" b="1" dirty="0" err="1" smtClean="0"/>
              <a:t>RStudio</a:t>
            </a:r>
            <a:r>
              <a:rPr lang="en-US" dirty="0" smtClean="0"/>
              <a:t>: An IDE (google chrome)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20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5 minute quick </a:t>
            </a:r>
            <a:r>
              <a:rPr lang="en-US" dirty="0" err="1" smtClean="0"/>
              <a:t>quick</a:t>
            </a:r>
            <a:r>
              <a:rPr lang="en-US" dirty="0" smtClean="0"/>
              <a:t> start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67600" y="351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alpha val="26000"/>
                  </a:schemeClr>
                </a:solidFill>
              </a:rPr>
              <a:t>Learning Goal 2</a:t>
            </a:r>
            <a:endParaRPr lang="en-US" sz="1400" b="1" dirty="0">
              <a:solidFill>
                <a:schemeClr val="tx1">
                  <a:alpha val="26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800" y="1138595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Scripting: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14277"/>
            <a:ext cx="4531839" cy="25765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57800" y="1371372"/>
            <a:ext cx="35813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don’t have to do everything </a:t>
            </a:r>
            <a:r>
              <a:rPr lang="en-US" b="1" dirty="0" smtClean="0"/>
              <a:t>“in pen” </a:t>
            </a:r>
            <a:r>
              <a:rPr lang="en-US" dirty="0" smtClean="0"/>
              <a:t>(console)</a:t>
            </a:r>
          </a:p>
          <a:p>
            <a:endParaRPr lang="en-US" b="1" dirty="0"/>
          </a:p>
          <a:p>
            <a:r>
              <a:rPr lang="en-US" dirty="0" smtClean="0"/>
              <a:t>Using the text editor you can “</a:t>
            </a:r>
            <a:r>
              <a:rPr lang="en-US" b="1" dirty="0" smtClean="0"/>
              <a:t>draft”</a:t>
            </a:r>
            <a:r>
              <a:rPr lang="en-US" dirty="0" smtClean="0"/>
              <a:t> (called scripting) and run line by line or all at once!</a:t>
            </a:r>
          </a:p>
          <a:p>
            <a:endParaRPr lang="en-US" dirty="0"/>
          </a:p>
          <a:p>
            <a:r>
              <a:rPr lang="en-US" dirty="0" smtClean="0"/>
              <a:t>Use the “Run” button or </a:t>
            </a:r>
            <a:r>
              <a:rPr lang="en-US" dirty="0" err="1" smtClean="0"/>
              <a:t>Ctrl+Enter</a:t>
            </a:r>
            <a:r>
              <a:rPr lang="en-US" dirty="0" smtClean="0"/>
              <a:t> to run one line or highlighted 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10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Quick Start “Lab”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67600" y="351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alpha val="26000"/>
                  </a:schemeClr>
                </a:solidFill>
              </a:rPr>
              <a:t>Learning Goal 2</a:t>
            </a:r>
            <a:endParaRPr lang="en-US" sz="1400" b="1" dirty="0">
              <a:solidFill>
                <a:schemeClr val="tx1">
                  <a:alpha val="26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1200150"/>
            <a:ext cx="533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everyone’s browser </a:t>
            </a:r>
            <a:r>
              <a:rPr lang="en-US" dirty="0" err="1" smtClean="0"/>
              <a:t>RStudio</a:t>
            </a:r>
            <a:r>
              <a:rPr lang="en-US" dirty="0" smtClean="0"/>
              <a:t> loaded?</a:t>
            </a:r>
          </a:p>
          <a:p>
            <a:r>
              <a:rPr lang="en-US" dirty="0" smtClean="0"/>
              <a:t>  </a:t>
            </a:r>
            <a:r>
              <a:rPr lang="en-US" i="1" dirty="0" smtClean="0"/>
              <a:t>Caveats</a:t>
            </a:r>
            <a:r>
              <a:rPr lang="en-US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is an “image” of an </a:t>
            </a:r>
            <a:r>
              <a:rPr lang="en-US" dirty="0" err="1" smtClean="0"/>
              <a:t>RStudio</a:t>
            </a:r>
            <a:r>
              <a:rPr lang="en-US" dirty="0" smtClean="0"/>
              <a:t> session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are all sharing the same image like everyone sharing the same USB stick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is the first time I am trying this, if it is slow I’m sorry you are my Guinea pigs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At the end of this session, I’ll show you how to download it on your own computer. This takes some time.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619750" y="1504950"/>
            <a:ext cx="3302000" cy="2483636"/>
            <a:chOff x="5619750" y="1123950"/>
            <a:chExt cx="3302000" cy="248363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9750" y="1123950"/>
              <a:ext cx="3295650" cy="183425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867400" y="2729608"/>
              <a:ext cx="990600" cy="2286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1050" y="1733550"/>
              <a:ext cx="990600" cy="97306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45150" y="2961255"/>
              <a:ext cx="327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B050"/>
                  </a:solidFill>
                </a:rPr>
                <a:t>Click to open our demo!</a:t>
              </a:r>
            </a:p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Please ignore for now.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439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6600" y="342900"/>
            <a:ext cx="5562600" cy="857250"/>
          </a:xfrm>
        </p:spPr>
        <p:txBody>
          <a:bodyPr/>
          <a:lstStyle/>
          <a:p>
            <a:r>
              <a:rPr lang="en-US" dirty="0" smtClean="0"/>
              <a:t>Exploring Data Science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67600" y="3512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alpha val="26000"/>
                  </a:schemeClr>
                </a:solidFill>
              </a:rPr>
              <a:t>Learning Goal 3</a:t>
            </a:r>
            <a:endParaRPr lang="en-US" sz="1400" b="1" dirty="0">
              <a:solidFill>
                <a:schemeClr val="tx1">
                  <a:alpha val="26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1138595"/>
            <a:ext cx="550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Tidyverse</a:t>
            </a:r>
            <a:r>
              <a:rPr lang="en-US" dirty="0" smtClean="0"/>
              <a:t>: a package of packages for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Shared philosophy, grammar, and data structures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123"/>
            <a:ext cx="2724150" cy="33902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7" y="3333750"/>
            <a:ext cx="1676400" cy="10114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8621528">
            <a:off x="-209431" y="371303"/>
            <a:ext cx="1638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Tidyverse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 rot="18690811">
            <a:off x="-334703" y="3045357"/>
            <a:ext cx="167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Dataset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7162800" y="462915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https://www.tidyverse.org/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457" y="1885950"/>
            <a:ext cx="4342202" cy="237662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076700" y="3790950"/>
            <a:ext cx="4076700" cy="45057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779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Brand Research Overview&amp;#x0D;&amp;#x0A;and&amp;#x0D;&amp;#x0A;Marketing Plan&amp;quot;&quot;/&gt;&lt;property id=&quot;20307&quot; value=&quot;256&quot;/&gt;&lt;/object&gt;&lt;object type=&quot;3&quot; unique_id=&quot;10015&quot;&gt;&lt;property id=&quot;20148&quot; value=&quot;5&quot;/&gt;&lt;property id=&quot;20300&quot; value=&quot;Slide 4&quot;/&gt;&lt;property id=&quot;20307&quot; value=&quot;283&quot;/&gt;&lt;/object&gt;&lt;object type=&quot;3&quot; unique_id=&quot;10017&quot;&gt;&lt;property id=&quot;20148&quot; value=&quot;5&quot;/&gt;&lt;property id=&quot;20300&quot; value=&quot;Slide 3&quot;/&gt;&lt;property id=&quot;20307&quot; value=&quot;289&quot;/&gt;&lt;/object&gt;&lt;object type=&quot;3&quot; unique_id=&quot;10026&quot;&gt;&lt;property id=&quot;20148&quot; value=&quot;5&quot;/&gt;&lt;property id=&quot;20300&quot; value=&quot;Slide 6&quot;/&gt;&lt;property id=&quot;20307&quot; value=&quot;307&quot;/&gt;&lt;/object&gt;&lt;object type=&quot;3&quot; unique_id=&quot;10027&quot;&gt;&lt;property id=&quot;20148&quot; value=&quot;5&quot;/&gt;&lt;property id=&quot;20300&quot; value=&quot;Slide 7&quot;/&gt;&lt;property id=&quot;20307&quot; value=&quot;303&quot;/&gt;&lt;/object&gt;&lt;object type=&quot;3&quot; unique_id=&quot;10102&quot;&gt;&lt;property id=&quot;20148&quot; value=&quot;5&quot;/&gt;&lt;property id=&quot;20300&quot; value=&quot;Slide 8&quot;/&gt;&lt;property id=&quot;20307&quot; value=&quot;339&quot;/&gt;&lt;/object&gt;&lt;object type=&quot;3&quot; unique_id=&quot;10103&quot;&gt;&lt;property id=&quot;20148&quot; value=&quot;5&quot;/&gt;&lt;property id=&quot;20300&quot; value=&quot;Slide 9&quot;/&gt;&lt;property id=&quot;20307&quot; value=&quot;338&quot;/&gt;&lt;/object&gt;&lt;object type=&quot;3&quot; unique_id=&quot;10104&quot;&gt;&lt;property id=&quot;20148&quot; value=&quot;5&quot;/&gt;&lt;property id=&quot;20300&quot; value=&quot;Slide 10&quot;/&gt;&lt;property id=&quot;20307&quot; value=&quot;336&quot;/&gt;&lt;/object&gt;&lt;object type=&quot;3&quot; unique_id=&quot;10105&quot;&gt;&lt;property id=&quot;20148&quot; value=&quot;5&quot;/&gt;&lt;property id=&quot;20300&quot; value=&quot;Slide 11&quot;/&gt;&lt;property id=&quot;20307&quot; value=&quot;337&quot;/&gt;&lt;/object&gt;&lt;object type=&quot;3&quot; unique_id=&quot;10685&quot;&gt;&lt;property id=&quot;20148&quot; value=&quot;5&quot;/&gt;&lt;property id=&quot;20300&quot; value=&quot;Slide 2 - &amp;quot;Process&amp;quot;&quot;/&gt;&lt;property id=&quot;20307&quot; value=&quot;352&quot;/&gt;&lt;/object&gt;&lt;object type=&quot;3&quot; unique_id=&quot;10686&quot;&gt;&lt;property id=&quot;20148&quot; value=&quot;5&quot;/&gt;&lt;property id=&quot;20300&quot; value=&quot;Slide 13&quot;/&gt;&lt;property id=&quot;20307&quot; value=&quot;341&quot;/&gt;&lt;/object&gt;&lt;object type=&quot;3&quot; unique_id=&quot;10687&quot;&gt;&lt;property id=&quot;20148&quot; value=&quot;5&quot;/&gt;&lt;property id=&quot;20300&quot; value=&quot;Slide 14 - &amp;quot;Overview &amp;quot;&quot;/&gt;&lt;property id=&quot;20307&quot; value=&quot;342&quot;/&gt;&lt;/object&gt;&lt;object type=&quot;3&quot; unique_id=&quot;10688&quot;&gt;&lt;property id=&quot;20148&quot; value=&quot;5&quot;/&gt;&lt;property id=&quot;20300&quot; value=&quot;Slide 15&quot;/&gt;&lt;property id=&quot;20307&quot; value=&quot;343&quot;/&gt;&lt;/object&gt;&lt;object type=&quot;3&quot; unique_id=&quot;10689&quot;&gt;&lt;property id=&quot;20148&quot; value=&quot;5&quot;/&gt;&lt;property id=&quot;20300&quot; value=&quot;Slide 16 - &amp;quot;SWOT&amp;quot;&quot;/&gt;&lt;property id=&quot;20307&quot; value=&quot;344&quot;/&gt;&lt;/object&gt;&lt;object type=&quot;3&quot; unique_id=&quot;10690&quot;&gt;&lt;property id=&quot;20148&quot; value=&quot;5&quot;/&gt;&lt;property id=&quot;20300&quot; value=&quot;Slide 17 - &amp;quot;Research Objectives &amp;quot;&quot;/&gt;&lt;property id=&quot;20307&quot; value=&quot;345&quot;/&gt;&lt;/object&gt;&lt;object type=&quot;3&quot; unique_id=&quot;10691&quot;&gt;&lt;property id=&quot;20148&quot; value=&quot;5&quot;/&gt;&lt;property id=&quot;20300&quot; value=&quot;Slide 18 - &amp;quot;A Glimpse of Survey Responses&amp;#x0D;&amp;#x0A;by Audience &amp;#x0D;&amp;#x0A;&amp;quot;&quot;/&gt;&lt;property id=&quot;20307&quot; value=&quot;346&quot;/&gt;&lt;/object&gt;&lt;object type=&quot;3&quot; unique_id=&quot;10692&quot;&gt;&lt;property id=&quot;20148&quot; value=&quot;5&quot;/&gt;&lt;property id=&quot;20300&quot; value=&quot;Slide 19&quot;/&gt;&lt;property id=&quot;20307&quot; value=&quot;347&quot;/&gt;&lt;/object&gt;&lt;object type=&quot;3&quot; unique_id=&quot;10693&quot;&gt;&lt;property id=&quot;20148&quot; value=&quot;5&quot;/&gt;&lt;property id=&quot;20300&quot; value=&quot;Slide 20&quot;/&gt;&lt;property id=&quot;20307&quot; value=&quot;348&quot;/&gt;&lt;/object&gt;&lt;object type=&quot;3&quot; unique_id=&quot;10694&quot;&gt;&lt;property id=&quot;20148&quot; value=&quot;5&quot;/&gt;&lt;property id=&quot;20300&quot; value=&quot;Slide 21&quot;/&gt;&lt;property id=&quot;20307&quot; value=&quot;349&quot;/&gt;&lt;/object&gt;&lt;object type=&quot;3&quot; unique_id=&quot;10695&quot;&gt;&lt;property id=&quot;20148&quot; value=&quot;5&quot;/&gt;&lt;property id=&quot;20300&quot; value=&quot;Slide 22&quot;/&gt;&lt;property id=&quot;20307&quot; value=&quot;350&quot;/&gt;&lt;/object&gt;&lt;object type=&quot;3&quot; unique_id=&quot;10696&quot;&gt;&lt;property id=&quot;20148&quot; value=&quot;5&quot;/&gt;&lt;property id=&quot;20300&quot; value=&quot;Slide 23&quot;/&gt;&lt;property id=&quot;20307&quot; value=&quot;351&quot;/&gt;&lt;/object&gt;&lt;object type=&quot;3&quot; unique_id=&quot;10974&quot;&gt;&lt;property id=&quot;20148&quot; value=&quot;5&quot;/&gt;&lt;property id=&quot;20300&quot; value=&quot;Slide 5&quot;/&gt;&lt;property id=&quot;20307&quot; value=&quot;354&quot;/&gt;&lt;/object&gt;&lt;object type=&quot;3&quot; unique_id=&quot;11024&quot;&gt;&lt;property id=&quot;20148&quot; value=&quot;5&quot;/&gt;&lt;property id=&quot;20300&quot; value=&quot;Slide 12&quot;/&gt;&lt;property id=&quot;20307&quot; value=&quot;356&quot;/&gt;&lt;/object&gt;&lt;/object&gt;&lt;object type=&quot;8&quot; unique_id=&quot;1006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IUSM bottom-banner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IUSM bottom-banner template</Template>
  <TotalTime>8963</TotalTime>
  <Words>863</Words>
  <Application>Microsoft Office PowerPoint</Application>
  <PresentationFormat>On-screen Show (16:9)</PresentationFormat>
  <Paragraphs>161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ＭＳ Ｐゴシック</vt:lpstr>
      <vt:lpstr>Arial</vt:lpstr>
      <vt:lpstr>Calibri</vt:lpstr>
      <vt:lpstr>Wingdings</vt:lpstr>
      <vt:lpstr>IUSM bottom-banner template</vt:lpstr>
      <vt:lpstr>sta     k: Quick Start</vt:lpstr>
      <vt:lpstr>Logistics</vt:lpstr>
      <vt:lpstr>The 5 minute quick quick start</vt:lpstr>
      <vt:lpstr>The 5 minute quick quick start</vt:lpstr>
      <vt:lpstr>The 5 minute quick quick start</vt:lpstr>
      <vt:lpstr>The 5 minute quick quick start</vt:lpstr>
      <vt:lpstr>The 5 minute quick quick start</vt:lpstr>
      <vt:lpstr>The Quick Start “Lab”</vt:lpstr>
      <vt:lpstr>Exploring Data Science</vt:lpstr>
      <vt:lpstr>Moving To RStudio</vt:lpstr>
      <vt:lpstr>YOUR RESEARCH: Working w/ Vignettes</vt:lpstr>
      <vt:lpstr>Seurat: an example</vt:lpstr>
      <vt:lpstr>Seurat: an example</vt:lpstr>
      <vt:lpstr>What to do when you find a new package</vt:lpstr>
      <vt:lpstr>Downloading R &amp; RStudio</vt:lpstr>
    </vt:vector>
  </TitlesOfParts>
  <Company>Indiana University School of Medicine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lachance</dc:creator>
  <cp:lastModifiedBy>Acri, Dom James</cp:lastModifiedBy>
  <cp:revision>376</cp:revision>
  <cp:lastPrinted>2015-10-28T11:51:03Z</cp:lastPrinted>
  <dcterms:created xsi:type="dcterms:W3CDTF">2009-11-17T15:39:58Z</dcterms:created>
  <dcterms:modified xsi:type="dcterms:W3CDTF">2019-11-05T17:07:09Z</dcterms:modified>
</cp:coreProperties>
</file>